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embeddedFontLst>
    <p:embeddedFont>
      <p:font typeface="Roboto Thin"/>
      <p:regular r:id="rId18"/>
      <p:bold r:id="rId19"/>
      <p:italic r:id="rId20"/>
      <p:boldItalic r:id="rId21"/>
    </p:embeddedFont>
    <p:embeddedFont>
      <p:font typeface="Lexend SemiBold"/>
      <p:regular r:id="rId22"/>
      <p:bold r:id="rId23"/>
    </p:embeddedFont>
    <p:embeddedFont>
      <p:font typeface="Montserrat SemiBold"/>
      <p:regular r:id="rId24"/>
      <p:bold r:id="rId25"/>
      <p:italic r:id="rId26"/>
      <p:boldItalic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Montserra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96B9340-A7A8-4E68-B63D-A81CB92286F8}">
  <a:tblStyle styleId="{196B9340-A7A8-4E68-B63D-A81CB92286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Thin-italic.fntdata"/><Relationship Id="rId22" Type="http://schemas.openxmlformats.org/officeDocument/2006/relationships/font" Target="fonts/LexendSemiBold-regular.fntdata"/><Relationship Id="rId21" Type="http://schemas.openxmlformats.org/officeDocument/2006/relationships/font" Target="fonts/RobotoThin-boldItalic.fntdata"/><Relationship Id="rId24" Type="http://schemas.openxmlformats.org/officeDocument/2006/relationships/font" Target="fonts/MontserratSemiBold-regular.fntdata"/><Relationship Id="rId23" Type="http://schemas.openxmlformats.org/officeDocument/2006/relationships/font" Target="fonts/LexendSemiBold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MontserratSemiBold-italic.fntdata"/><Relationship Id="rId25" Type="http://schemas.openxmlformats.org/officeDocument/2006/relationships/font" Target="fonts/MontserratSemiBold-bold.fntdata"/><Relationship Id="rId28" Type="http://schemas.openxmlformats.org/officeDocument/2006/relationships/font" Target="fonts/Roboto-regular.fntdata"/><Relationship Id="rId27" Type="http://schemas.openxmlformats.org/officeDocument/2006/relationships/font" Target="fonts/MontserratSemiBold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Roboto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4.xml"/><Relationship Id="rId33" Type="http://schemas.openxmlformats.org/officeDocument/2006/relationships/font" Target="fonts/Montserrat-bold.fntdata"/><Relationship Id="rId10" Type="http://schemas.openxmlformats.org/officeDocument/2006/relationships/slide" Target="slides/slide3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6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5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RobotoThin-bold.fntdata"/><Relationship Id="rId18" Type="http://schemas.openxmlformats.org/officeDocument/2006/relationships/font" Target="fonts/RobotoThin-regular.fntdata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b537e2634_0_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bb537e263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bb537e2634_0_1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bb537e2634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bb621e25e4_0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bb621e25e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bb537e2718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bb537e27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bb537e2634_0_1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bb537e263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bb537e2718_0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bb537e271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bb537e2718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bb537e2718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bb537e2718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bb537e2718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bb99daf7b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bb99daf7b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bb537e2634_0_17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bb537e2634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1">
    <p:bg>
      <p:bgPr>
        <a:solidFill>
          <a:schemeClr val="accen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emelia_icons.png" id="51" name="Google Shape;51;p13"/>
          <p:cNvPicPr preferRelativeResize="0"/>
          <p:nvPr/>
        </p:nvPicPr>
        <p:blipFill rotWithShape="1">
          <a:blip r:embed="rId2">
            <a:alphaModFix amt="40000"/>
          </a:blip>
          <a:srcRect b="30860" l="0" r="0" t="30860"/>
          <a:stretch/>
        </p:blipFill>
        <p:spPr>
          <a:xfrm>
            <a:off x="0" y="-2"/>
            <a:ext cx="9144000" cy="1968874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ctrTitle"/>
          </p:nvPr>
        </p:nvSpPr>
        <p:spPr>
          <a:xfrm>
            <a:off x="2786525" y="1968875"/>
            <a:ext cx="5859600" cy="276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emelia_icons.png" id="58" name="Google Shape;58;p15"/>
          <p:cNvPicPr preferRelativeResize="0"/>
          <p:nvPr/>
        </p:nvPicPr>
        <p:blipFill rotWithShape="1">
          <a:blip r:embed="rId2">
            <a:alphaModFix amt="40000"/>
          </a:blip>
          <a:srcRect b="30860" l="0" r="0" t="30860"/>
          <a:stretch/>
        </p:blipFill>
        <p:spPr>
          <a:xfrm>
            <a:off x="0" y="-2"/>
            <a:ext cx="9144000" cy="196887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type="ctrTitle"/>
          </p:nvPr>
        </p:nvSpPr>
        <p:spPr>
          <a:xfrm>
            <a:off x="2786525" y="1968875"/>
            <a:ext cx="5859600" cy="276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emelia_icons.png" id="61" name="Google Shape;61;p16"/>
          <p:cNvPicPr preferRelativeResize="0"/>
          <p:nvPr/>
        </p:nvPicPr>
        <p:blipFill rotWithShape="1">
          <a:blip r:embed="rId2">
            <a:alphaModFix amt="20000"/>
          </a:blip>
          <a:srcRect b="30860" l="0" r="0" t="30860"/>
          <a:stretch/>
        </p:blipFill>
        <p:spPr>
          <a:xfrm>
            <a:off x="0" y="-2"/>
            <a:ext cx="9144000" cy="196887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6"/>
          <p:cNvSpPr txBox="1"/>
          <p:nvPr>
            <p:ph type="ctrTitle"/>
          </p:nvPr>
        </p:nvSpPr>
        <p:spPr>
          <a:xfrm>
            <a:off x="2970175" y="3107350"/>
            <a:ext cx="5792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2970175" y="3906852"/>
            <a:ext cx="5792700" cy="7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emelia_icons.png" id="66" name="Google Shape;66;p17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1784250" y="222075"/>
            <a:ext cx="6549300" cy="26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82600" lvl="0" marL="457200" rtl="0">
              <a:spcBef>
                <a:spcPts val="600"/>
              </a:spcBef>
              <a:spcAft>
                <a:spcPts val="0"/>
              </a:spcAft>
              <a:buSzPts val="4000"/>
              <a:buChar char="▸"/>
              <a:defRPr b="1" i="1" sz="4000"/>
            </a:lvl1pPr>
            <a:lvl2pPr indent="-482600" lvl="1" marL="914400" rtl="0">
              <a:spcBef>
                <a:spcPts val="0"/>
              </a:spcBef>
              <a:spcAft>
                <a:spcPts val="0"/>
              </a:spcAft>
              <a:buSzPts val="4000"/>
              <a:buChar char="▹"/>
              <a:defRPr b="1" i="1" sz="4000"/>
            </a:lvl2pPr>
            <a:lvl3pPr indent="-482600" lvl="2" marL="1371600" rtl="0">
              <a:spcBef>
                <a:spcPts val="0"/>
              </a:spcBef>
              <a:spcAft>
                <a:spcPts val="0"/>
              </a:spcAft>
              <a:buSzPts val="4000"/>
              <a:buChar char="■"/>
              <a:defRPr b="1" i="1" sz="4000"/>
            </a:lvl3pPr>
            <a:lvl4pPr indent="-482600" lvl="3" marL="1828800" rtl="0">
              <a:spcBef>
                <a:spcPts val="0"/>
              </a:spcBef>
              <a:spcAft>
                <a:spcPts val="0"/>
              </a:spcAft>
              <a:buSzPts val="4000"/>
              <a:buChar char="●"/>
              <a:defRPr b="1" i="1" sz="4000"/>
            </a:lvl4pPr>
            <a:lvl5pPr indent="-482600" lvl="4" marL="2286000" rtl="0">
              <a:spcBef>
                <a:spcPts val="0"/>
              </a:spcBef>
              <a:spcAft>
                <a:spcPts val="0"/>
              </a:spcAft>
              <a:buSzPts val="4000"/>
              <a:buChar char="○"/>
              <a:defRPr b="1" i="1" sz="4000"/>
            </a:lvl5pPr>
            <a:lvl6pPr indent="-482600" lvl="5" marL="2743200" rtl="0">
              <a:spcBef>
                <a:spcPts val="0"/>
              </a:spcBef>
              <a:spcAft>
                <a:spcPts val="0"/>
              </a:spcAft>
              <a:buSzPts val="4000"/>
              <a:buChar char="■"/>
              <a:defRPr b="1" i="1" sz="4000"/>
            </a:lvl6pPr>
            <a:lvl7pPr indent="-482600" lvl="6" marL="3200400" rtl="0">
              <a:spcBef>
                <a:spcPts val="0"/>
              </a:spcBef>
              <a:spcAft>
                <a:spcPts val="0"/>
              </a:spcAft>
              <a:buSzPts val="4000"/>
              <a:buChar char="●"/>
              <a:defRPr b="1" i="1" sz="4000"/>
            </a:lvl7pPr>
            <a:lvl8pPr indent="-482600" lvl="7" marL="3657600" rtl="0">
              <a:spcBef>
                <a:spcPts val="0"/>
              </a:spcBef>
              <a:spcAft>
                <a:spcPts val="0"/>
              </a:spcAft>
              <a:buSzPts val="4000"/>
              <a:buChar char="○"/>
              <a:defRPr b="1" i="1" sz="4000"/>
            </a:lvl8pPr>
            <a:lvl9pPr indent="-482600" lvl="8" marL="4114800" rtl="0">
              <a:spcBef>
                <a:spcPts val="0"/>
              </a:spcBef>
              <a:spcAft>
                <a:spcPts val="0"/>
              </a:spcAft>
              <a:buSzPts val="4000"/>
              <a:buChar char="■"/>
              <a:defRPr b="1" i="1" sz="4000"/>
            </a:lvl9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bg>
      <p:bgPr>
        <a:solidFill>
          <a:schemeClr val="accen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emelia_icons.png" id="70" name="Google Shape;70;p18"/>
          <p:cNvPicPr preferRelativeResize="0"/>
          <p:nvPr/>
        </p:nvPicPr>
        <p:blipFill rotWithShape="1">
          <a:blip r:embed="rId2">
            <a:alphaModFix amt="20000"/>
          </a:blip>
          <a:srcRect b="0" l="38542" r="38544" t="0"/>
          <a:stretch/>
        </p:blipFill>
        <p:spPr>
          <a:xfrm>
            <a:off x="0" y="0"/>
            <a:ext cx="20952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8"/>
          <p:cNvSpPr/>
          <p:nvPr/>
        </p:nvSpPr>
        <p:spPr>
          <a:xfrm flipH="1">
            <a:off x="2095200" y="0"/>
            <a:ext cx="7048800" cy="51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" name="Google Shape;72;p18"/>
          <p:cNvSpPr txBox="1"/>
          <p:nvPr>
            <p:ph type="title"/>
          </p:nvPr>
        </p:nvSpPr>
        <p:spPr>
          <a:xfrm>
            <a:off x="203875" y="1626750"/>
            <a:ext cx="17124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" type="body"/>
          </p:nvPr>
        </p:nvSpPr>
        <p:spPr>
          <a:xfrm>
            <a:off x="2874625" y="275339"/>
            <a:ext cx="5562000" cy="44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rgbClr val="6FA8DC"/>
              </a:buClr>
              <a:buSzPts val="3000"/>
              <a:buChar char="▸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2400"/>
              <a:buChar char="▹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24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bg>
      <p:bgPr>
        <a:solidFill>
          <a:schemeClr val="accen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emelia_icons.png" id="76" name="Google Shape;76;p19"/>
          <p:cNvPicPr preferRelativeResize="0"/>
          <p:nvPr/>
        </p:nvPicPr>
        <p:blipFill rotWithShape="1">
          <a:blip r:embed="rId2">
            <a:alphaModFix amt="20000"/>
          </a:blip>
          <a:srcRect b="0" l="38542" r="38544" t="0"/>
          <a:stretch/>
        </p:blipFill>
        <p:spPr>
          <a:xfrm>
            <a:off x="0" y="0"/>
            <a:ext cx="20952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9"/>
          <p:cNvSpPr/>
          <p:nvPr/>
        </p:nvSpPr>
        <p:spPr>
          <a:xfrm flipH="1">
            <a:off x="2095200" y="0"/>
            <a:ext cx="7048800" cy="51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8" name="Google Shape;78;p19"/>
          <p:cNvSpPr txBox="1"/>
          <p:nvPr>
            <p:ph type="title"/>
          </p:nvPr>
        </p:nvSpPr>
        <p:spPr>
          <a:xfrm>
            <a:off x="203875" y="1626750"/>
            <a:ext cx="17124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2544225" y="297367"/>
            <a:ext cx="2981400" cy="46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▸"/>
              <a:defRPr sz="2400"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80" name="Google Shape;80;p19"/>
          <p:cNvSpPr txBox="1"/>
          <p:nvPr>
            <p:ph idx="2" type="body"/>
          </p:nvPr>
        </p:nvSpPr>
        <p:spPr>
          <a:xfrm>
            <a:off x="5705276" y="297367"/>
            <a:ext cx="2981400" cy="46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▸"/>
              <a:defRPr sz="2400"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bg>
      <p:bgPr>
        <a:solidFill>
          <a:schemeClr val="accen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emelia_icons.png" id="83" name="Google Shape;83;p20"/>
          <p:cNvPicPr preferRelativeResize="0"/>
          <p:nvPr/>
        </p:nvPicPr>
        <p:blipFill rotWithShape="1">
          <a:blip r:embed="rId2">
            <a:alphaModFix amt="20000"/>
          </a:blip>
          <a:srcRect b="0" l="38542" r="38544" t="0"/>
          <a:stretch/>
        </p:blipFill>
        <p:spPr>
          <a:xfrm>
            <a:off x="0" y="0"/>
            <a:ext cx="20952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/>
          <p:nvPr/>
        </p:nvSpPr>
        <p:spPr>
          <a:xfrm flipH="1">
            <a:off x="2095200" y="0"/>
            <a:ext cx="7048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5" name="Google Shape;85;p20"/>
          <p:cNvSpPr txBox="1"/>
          <p:nvPr>
            <p:ph type="title"/>
          </p:nvPr>
        </p:nvSpPr>
        <p:spPr>
          <a:xfrm>
            <a:off x="203875" y="1626750"/>
            <a:ext cx="17124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2445100" y="275350"/>
            <a:ext cx="2066100" cy="46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87" name="Google Shape;87;p20"/>
          <p:cNvSpPr txBox="1"/>
          <p:nvPr>
            <p:ph idx="2" type="body"/>
          </p:nvPr>
        </p:nvSpPr>
        <p:spPr>
          <a:xfrm>
            <a:off x="4617100" y="275350"/>
            <a:ext cx="2066100" cy="46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idx="3" type="body"/>
          </p:nvPr>
        </p:nvSpPr>
        <p:spPr>
          <a:xfrm>
            <a:off x="6789100" y="275350"/>
            <a:ext cx="2066100" cy="46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12" type="sldNum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emelia_icons.png" id="91" name="Google Shape;91;p21"/>
          <p:cNvPicPr preferRelativeResize="0"/>
          <p:nvPr/>
        </p:nvPicPr>
        <p:blipFill rotWithShape="1">
          <a:blip r:embed="rId2">
            <a:alphaModFix amt="20000"/>
          </a:blip>
          <a:srcRect b="0" l="38542" r="38544" t="0"/>
          <a:stretch/>
        </p:blipFill>
        <p:spPr>
          <a:xfrm>
            <a:off x="0" y="0"/>
            <a:ext cx="20952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1"/>
          <p:cNvSpPr txBox="1"/>
          <p:nvPr>
            <p:ph type="title"/>
          </p:nvPr>
        </p:nvSpPr>
        <p:spPr>
          <a:xfrm>
            <a:off x="203875" y="1626750"/>
            <a:ext cx="17124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93" name="Google Shape;93;p21"/>
          <p:cNvSpPr txBox="1"/>
          <p:nvPr>
            <p:ph idx="12" type="sldNum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94" name="Google Shape;94;p21"/>
          <p:cNvSpPr/>
          <p:nvPr/>
        </p:nvSpPr>
        <p:spPr>
          <a:xfrm flipH="1">
            <a:off x="2095200" y="0"/>
            <a:ext cx="7048800" cy="51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 txBox="1"/>
          <p:nvPr>
            <p:ph idx="1" type="body"/>
          </p:nvPr>
        </p:nvSpPr>
        <p:spPr>
          <a:xfrm>
            <a:off x="164145" y="4406300"/>
            <a:ext cx="2346900" cy="5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97" name="Google Shape;97;p22"/>
          <p:cNvSpPr txBox="1"/>
          <p:nvPr>
            <p:ph idx="12" type="sldNum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mage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/>
          <p:nvPr/>
        </p:nvSpPr>
        <p:spPr>
          <a:xfrm>
            <a:off x="0" y="0"/>
            <a:ext cx="2095200" cy="5143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0" name="Google Shape;100;p23"/>
          <p:cNvSpPr txBox="1"/>
          <p:nvPr>
            <p:ph idx="12" type="sldNum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/>
          <p:nvPr>
            <p:ph idx="12" type="sldNum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">
  <p:cSld name="BLANK_1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/>
          <p:nvPr>
            <p:ph idx="12" type="sldNum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" type="body"/>
          </p:nvPr>
        </p:nvSpPr>
        <p:spPr>
          <a:xfrm>
            <a:off x="2874625" y="484600"/>
            <a:ext cx="5562000" cy="42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oboto"/>
              <a:buChar char="▸"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oboto"/>
              <a:buChar char="▹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oboto"/>
              <a:buChar char="■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109075" y="146024"/>
            <a:ext cx="18072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b="1" sz="96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 sz="96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 sz="96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 sz="96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 sz="96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 sz="96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 sz="96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 sz="96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 sz="96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203875" y="1626750"/>
            <a:ext cx="171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/>
          <p:nvPr/>
        </p:nvSpPr>
        <p:spPr>
          <a:xfrm>
            <a:off x="1799175" y="763675"/>
            <a:ext cx="5470001" cy="13015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F3F3F3"/>
                </a:solidFill>
                <a:latin typeface="Roboto"/>
              </a:rPr>
              <a:t>GatiGos</a:t>
            </a:r>
          </a:p>
        </p:txBody>
      </p:sp>
      <p:sp>
        <p:nvSpPr>
          <p:cNvPr id="110" name="Google Shape;110;p26"/>
          <p:cNvSpPr txBox="1"/>
          <p:nvPr/>
        </p:nvSpPr>
        <p:spPr>
          <a:xfrm>
            <a:off x="296750" y="2475750"/>
            <a:ext cx="4745100" cy="5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133225" y="2982750"/>
            <a:ext cx="5469995" cy="3433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FFFFFF"/>
                </a:solidFill>
                <a:latin typeface="Roboto"/>
              </a:rPr>
              <a:t>La tienda con todo para tu perro y gato</a:t>
            </a:r>
          </a:p>
        </p:txBody>
      </p:sp>
      <p:pic>
        <p:nvPicPr>
          <p:cNvPr id="112" name="Google Shape;1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269173" y="577450"/>
            <a:ext cx="1334061" cy="161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60325" y="485485"/>
            <a:ext cx="1971000" cy="164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6"/>
          <p:cNvSpPr txBox="1"/>
          <p:nvPr/>
        </p:nvSpPr>
        <p:spPr>
          <a:xfrm>
            <a:off x="3676650" y="3390900"/>
            <a:ext cx="5324400" cy="11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ca" sz="24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Andreu, Soukaïna, Muhammad Haris,</a:t>
            </a:r>
            <a:endParaRPr sz="240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ca" sz="24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Manuel y Arnau</a:t>
            </a:r>
            <a:endParaRPr sz="240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ca" sz="24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Marketing</a:t>
            </a:r>
            <a:r>
              <a:rPr lang="ca" sz="24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en Internet - Q2 2023-2024</a:t>
            </a:r>
            <a:endParaRPr sz="240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/>
        </p:nvSpPr>
        <p:spPr>
          <a:xfrm>
            <a:off x="0" y="672075"/>
            <a:ext cx="9091500" cy="44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6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Consideramos los siguientes objetivos para el primer año del negocio:</a:t>
            </a:r>
            <a:endParaRPr sz="1600" u="sng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-"/>
            </a:pP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ON1 : Conseguir </a:t>
            </a:r>
            <a:r>
              <a:rPr b="1" lang="ca" sz="1600">
                <a:latin typeface="Roboto"/>
                <a:ea typeface="Roboto"/>
                <a:cs typeface="Roboto"/>
                <a:sym typeface="Roboto"/>
              </a:rPr>
              <a:t>7500</a:t>
            </a: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usuarios registrados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-"/>
            </a:pP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ON2 : </a:t>
            </a: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Conseguir </a:t>
            </a:r>
            <a:r>
              <a:rPr b="1" lang="ca" sz="1600">
                <a:latin typeface="Roboto"/>
                <a:ea typeface="Roboto"/>
                <a:cs typeface="Roboto"/>
                <a:sym typeface="Roboto"/>
              </a:rPr>
              <a:t>15000 </a:t>
            </a: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ventas (sin contar las suscripciones)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-"/>
            </a:pP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ON3 : Conseguir </a:t>
            </a:r>
            <a:r>
              <a:rPr b="1" lang="ca" sz="1600">
                <a:latin typeface="Roboto"/>
                <a:ea typeface="Roboto"/>
                <a:cs typeface="Roboto"/>
                <a:sym typeface="Roboto"/>
              </a:rPr>
              <a:t>3000</a:t>
            </a: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suscripciones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- </a:t>
            </a:r>
            <a:r>
              <a:rPr b="1" lang="ca" sz="1600">
                <a:latin typeface="Roboto"/>
                <a:ea typeface="Roboto"/>
                <a:cs typeface="Roboto"/>
                <a:sym typeface="Roboto"/>
              </a:rPr>
              <a:t>1500</a:t>
            </a: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en el plan Standard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- </a:t>
            </a:r>
            <a:r>
              <a:rPr b="1" lang="ca" sz="1600">
                <a:latin typeface="Roboto"/>
                <a:ea typeface="Roboto"/>
                <a:cs typeface="Roboto"/>
                <a:sym typeface="Roboto"/>
              </a:rPr>
              <a:t>800</a:t>
            </a: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en el plan Basic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- </a:t>
            </a:r>
            <a:r>
              <a:rPr b="1" lang="ca" sz="1600">
                <a:latin typeface="Roboto"/>
                <a:ea typeface="Roboto"/>
                <a:cs typeface="Roboto"/>
                <a:sym typeface="Roboto"/>
              </a:rPr>
              <a:t>500</a:t>
            </a: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en el plan Premium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- </a:t>
            </a:r>
            <a:r>
              <a:rPr b="1" lang="ca" sz="1600">
                <a:latin typeface="Roboto"/>
                <a:ea typeface="Roboto"/>
                <a:cs typeface="Roboto"/>
                <a:sym typeface="Roboto"/>
              </a:rPr>
              <a:t>200</a:t>
            </a: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en el plan Diamond 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-"/>
            </a:pPr>
            <a:r>
              <a:rPr lang="ca" sz="1600" strike="sng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ON4 : Expandir el catálogo de productos en un </a:t>
            </a:r>
            <a:r>
              <a:rPr b="1" lang="ca" sz="1600" strike="sngStrike">
                <a:latin typeface="Roboto"/>
                <a:ea typeface="Roboto"/>
                <a:cs typeface="Roboto"/>
                <a:sym typeface="Roboto"/>
              </a:rPr>
              <a:t>30%</a:t>
            </a:r>
            <a:r>
              <a:rPr lang="ca" sz="1600" strike="sng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(respecto el primer mes)</a:t>
            </a:r>
            <a:endParaRPr sz="1600" strike="sng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-"/>
            </a:pP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ON5 : Conseguir </a:t>
            </a:r>
            <a:r>
              <a:rPr b="1" lang="ca" sz="1600">
                <a:latin typeface="Roboto"/>
                <a:ea typeface="Roboto"/>
                <a:cs typeface="Roboto"/>
                <a:sym typeface="Roboto"/>
              </a:rPr>
              <a:t>40000</a:t>
            </a:r>
            <a:r>
              <a:rPr lang="ca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seguidores entre todas las redes sociales (Instagram + Facebook + X)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35"/>
          <p:cNvSpPr/>
          <p:nvPr/>
        </p:nvSpPr>
        <p:spPr>
          <a:xfrm>
            <a:off x="0" y="0"/>
            <a:ext cx="9144000" cy="70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35"/>
          <p:cNvSpPr txBox="1"/>
          <p:nvPr/>
        </p:nvSpPr>
        <p:spPr>
          <a:xfrm>
            <a:off x="121050" y="31050"/>
            <a:ext cx="533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Objetivos de Negocio</a:t>
            </a:r>
            <a:endParaRPr sz="3000">
              <a:solidFill>
                <a:schemeClr val="lt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 </a:t>
            </a:r>
            <a:endParaRPr/>
          </a:p>
        </p:txBody>
      </p:sp>
      <p:sp>
        <p:nvSpPr>
          <p:cNvPr id="120" name="Google Shape;120;p27"/>
          <p:cNvSpPr/>
          <p:nvPr/>
        </p:nvSpPr>
        <p:spPr>
          <a:xfrm>
            <a:off x="0" y="0"/>
            <a:ext cx="9144000" cy="70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27"/>
          <p:cNvSpPr txBox="1"/>
          <p:nvPr/>
        </p:nvSpPr>
        <p:spPr>
          <a:xfrm>
            <a:off x="145875" y="31050"/>
            <a:ext cx="842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La Empresa</a:t>
            </a:r>
            <a:endParaRPr sz="3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22" name="Google Shape;1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1963" y="935238"/>
            <a:ext cx="3796425" cy="379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7"/>
          <p:cNvSpPr txBox="1"/>
          <p:nvPr/>
        </p:nvSpPr>
        <p:spPr>
          <a:xfrm>
            <a:off x="5299275" y="2416650"/>
            <a:ext cx="162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ONLINE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4" name="Google Shape;124;p27"/>
          <p:cNvPicPr preferRelativeResize="0"/>
          <p:nvPr/>
        </p:nvPicPr>
        <p:blipFill rotWithShape="1">
          <a:blip r:embed="rId4">
            <a:alphaModFix/>
          </a:blip>
          <a:srcRect b="21471" l="0" r="0" t="22408"/>
          <a:stretch/>
        </p:blipFill>
        <p:spPr>
          <a:xfrm>
            <a:off x="488400" y="1867425"/>
            <a:ext cx="3269825" cy="183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8"/>
          <p:cNvPicPr preferRelativeResize="0"/>
          <p:nvPr/>
        </p:nvPicPr>
        <p:blipFill rotWithShape="1">
          <a:blip r:embed="rId3">
            <a:alphaModFix/>
          </a:blip>
          <a:srcRect b="13708" l="4839" r="8588" t="6027"/>
          <a:stretch/>
        </p:blipFill>
        <p:spPr>
          <a:xfrm>
            <a:off x="321950" y="1515575"/>
            <a:ext cx="3093952" cy="3029777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8"/>
          <p:cNvSpPr txBox="1"/>
          <p:nvPr/>
        </p:nvSpPr>
        <p:spPr>
          <a:xfrm>
            <a:off x="3839950" y="1484150"/>
            <a:ext cx="4939200" cy="28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Diversidad y calidad 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Diferentes marcas bien reconocidas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(Piensos y Alimentos Secos, Comida Húmeda, Golosinas Saludables)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Dietas especializadas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(Razas específicas, orgánicas y sin cereales, alergias…)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28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 </a:t>
            </a:r>
            <a:endParaRPr/>
          </a:p>
        </p:txBody>
      </p:sp>
      <p:sp>
        <p:nvSpPr>
          <p:cNvPr id="132" name="Google Shape;132;p28"/>
          <p:cNvSpPr/>
          <p:nvPr/>
        </p:nvSpPr>
        <p:spPr>
          <a:xfrm>
            <a:off x="0" y="0"/>
            <a:ext cx="9144000" cy="70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8"/>
          <p:cNvSpPr txBox="1"/>
          <p:nvPr/>
        </p:nvSpPr>
        <p:spPr>
          <a:xfrm>
            <a:off x="145875" y="31050"/>
            <a:ext cx="842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Productos y servicios: Alimentación</a:t>
            </a:r>
            <a:endParaRPr sz="3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650" y="1327100"/>
            <a:ext cx="3403375" cy="33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9"/>
          <p:cNvSpPr txBox="1"/>
          <p:nvPr/>
        </p:nvSpPr>
        <p:spPr>
          <a:xfrm>
            <a:off x="4059825" y="1647425"/>
            <a:ext cx="4939200" cy="28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Collares, correas, arneses, ropa, calzado, camas, muebles, bolsos de transporte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Amplia gama de juguetes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Tecnología (GPS, cámaras,..) 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9"/>
          <p:cNvSpPr/>
          <p:nvPr/>
        </p:nvSpPr>
        <p:spPr>
          <a:xfrm>
            <a:off x="0" y="0"/>
            <a:ext cx="9144000" cy="70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9"/>
          <p:cNvSpPr txBox="1"/>
          <p:nvPr/>
        </p:nvSpPr>
        <p:spPr>
          <a:xfrm>
            <a:off x="145875" y="31050"/>
            <a:ext cx="842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Productos y servicios:  			Accesorios</a:t>
            </a:r>
            <a:endParaRPr sz="3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150" y="1492000"/>
            <a:ext cx="3208550" cy="320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0"/>
          <p:cNvSpPr txBox="1"/>
          <p:nvPr/>
        </p:nvSpPr>
        <p:spPr>
          <a:xfrm>
            <a:off x="4059825" y="1647425"/>
            <a:ext cx="4939200" cy="28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Champús y acondicionadores</a:t>
            </a: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uidado dental y de uñas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Pañales y soluciones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Suplementos nutricionales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Diversos cepillos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Productos antiparasitarios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30"/>
          <p:cNvSpPr/>
          <p:nvPr/>
        </p:nvSpPr>
        <p:spPr>
          <a:xfrm>
            <a:off x="0" y="0"/>
            <a:ext cx="9144000" cy="70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30"/>
          <p:cNvSpPr txBox="1"/>
          <p:nvPr/>
        </p:nvSpPr>
        <p:spPr>
          <a:xfrm>
            <a:off x="75" y="31050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Productos y servicios: 	</a:t>
            </a:r>
            <a:r>
              <a:rPr lang="ca" sz="23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Productos de higiene y salud</a:t>
            </a:r>
            <a:endParaRPr sz="2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1"/>
          <p:cNvSpPr txBox="1"/>
          <p:nvPr/>
        </p:nvSpPr>
        <p:spPr>
          <a:xfrm>
            <a:off x="2553075" y="753325"/>
            <a:ext cx="13428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 strike="sng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Basic</a:t>
            </a:r>
            <a:endParaRPr sz="3000" strike="sng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31"/>
          <p:cNvSpPr txBox="1"/>
          <p:nvPr/>
        </p:nvSpPr>
        <p:spPr>
          <a:xfrm>
            <a:off x="4525713" y="753325"/>
            <a:ext cx="19632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 strike="sng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Premium</a:t>
            </a:r>
            <a:endParaRPr sz="3000" strike="sng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31"/>
          <p:cNvSpPr txBox="1"/>
          <p:nvPr/>
        </p:nvSpPr>
        <p:spPr>
          <a:xfrm>
            <a:off x="6629638" y="753325"/>
            <a:ext cx="211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 strike="sng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Diamond</a:t>
            </a:r>
            <a:endParaRPr strike="sngStrike"/>
          </a:p>
        </p:txBody>
      </p:sp>
      <p:sp>
        <p:nvSpPr>
          <p:cNvPr id="157" name="Google Shape;157;p31"/>
          <p:cNvSpPr txBox="1"/>
          <p:nvPr/>
        </p:nvSpPr>
        <p:spPr>
          <a:xfrm>
            <a:off x="2011125" y="1399825"/>
            <a:ext cx="2261700" cy="24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 strike="sng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 productos de alimentación, cada X tiempo</a:t>
            </a:r>
            <a:endParaRPr sz="2000" strike="sng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 strike="sng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31"/>
          <p:cNvSpPr txBox="1"/>
          <p:nvPr/>
        </p:nvSpPr>
        <p:spPr>
          <a:xfrm>
            <a:off x="4188213" y="1399825"/>
            <a:ext cx="2300700" cy="24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"/>
              <a:buChar char="●"/>
            </a:pPr>
            <a:r>
              <a:rPr lang="ca" sz="2000" strike="sng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 </a:t>
            </a:r>
            <a:r>
              <a:rPr lang="ca" sz="2000" strike="sng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productos de alimentación, cada X tiempo, </a:t>
            </a:r>
            <a:endParaRPr sz="2000" strike="sng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"/>
              <a:buChar char="●"/>
            </a:pPr>
            <a:r>
              <a:rPr lang="ca" sz="2000" strike="sng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 productos de higiene</a:t>
            </a:r>
            <a:endParaRPr sz="2000" strike="sng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"/>
              <a:buChar char="●"/>
            </a:pPr>
            <a:r>
              <a:rPr lang="ca" sz="2000" strike="sng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 accesorio</a:t>
            </a:r>
            <a:endParaRPr sz="2000" strike="sng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 strike="sng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31"/>
          <p:cNvSpPr txBox="1"/>
          <p:nvPr/>
        </p:nvSpPr>
        <p:spPr>
          <a:xfrm>
            <a:off x="6591313" y="1337075"/>
            <a:ext cx="2013600" cy="21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 strike="sng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 </a:t>
            </a:r>
            <a:r>
              <a:rPr lang="ca" sz="2000" strike="sng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productos de alimentación, cada X tiempo</a:t>
            </a:r>
            <a:endParaRPr sz="2000" strike="sng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 strike="sng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 productos de higiene</a:t>
            </a:r>
            <a:endParaRPr sz="2000" strike="sng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 strike="sng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 accesorios</a:t>
            </a:r>
            <a:endParaRPr sz="2000" strike="sng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 strike="sng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Personalización  gratuita</a:t>
            </a:r>
            <a:endParaRPr sz="2000" strike="sng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31"/>
          <p:cNvSpPr/>
          <p:nvPr/>
        </p:nvSpPr>
        <p:spPr>
          <a:xfrm>
            <a:off x="0" y="0"/>
            <a:ext cx="9144000" cy="70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31"/>
          <p:cNvSpPr txBox="1"/>
          <p:nvPr/>
        </p:nvSpPr>
        <p:spPr>
          <a:xfrm>
            <a:off x="145875" y="31050"/>
            <a:ext cx="842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 strike="sngStrike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Productos y servicios: 			Suscripciones</a:t>
            </a:r>
            <a:endParaRPr sz="3000" strike="sng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2" name="Google Shape;162;p31"/>
          <p:cNvSpPr txBox="1"/>
          <p:nvPr/>
        </p:nvSpPr>
        <p:spPr>
          <a:xfrm>
            <a:off x="278638" y="753325"/>
            <a:ext cx="17325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 strike="sng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Standard</a:t>
            </a:r>
            <a:endParaRPr sz="3000" strike="sng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31"/>
          <p:cNvSpPr txBox="1"/>
          <p:nvPr/>
        </p:nvSpPr>
        <p:spPr>
          <a:xfrm>
            <a:off x="-30087" y="1399825"/>
            <a:ext cx="2261700" cy="24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ca" sz="2000" strike="sng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ca" sz="2000" strike="sng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producto</a:t>
            </a:r>
            <a:endParaRPr sz="2000" strike="sng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2000" strike="sng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 alimentación, cada X tiempo</a:t>
            </a:r>
            <a:endParaRPr sz="2000" strike="sng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 strike="sng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650" y="1405625"/>
            <a:ext cx="1868951" cy="1868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2"/>
          <p:cNvPicPr preferRelativeResize="0"/>
          <p:nvPr/>
        </p:nvPicPr>
        <p:blipFill rotWithShape="1">
          <a:blip r:embed="rId4">
            <a:alphaModFix/>
          </a:blip>
          <a:srcRect b="10554" l="0" r="0" t="0"/>
          <a:stretch/>
        </p:blipFill>
        <p:spPr>
          <a:xfrm>
            <a:off x="4711550" y="1362475"/>
            <a:ext cx="1953576" cy="1919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2"/>
          <p:cNvPicPr preferRelativeResize="0"/>
          <p:nvPr/>
        </p:nvPicPr>
        <p:blipFill rotWithShape="1">
          <a:blip r:embed="rId5">
            <a:alphaModFix/>
          </a:blip>
          <a:srcRect b="8398" l="22367" r="13926" t="8861"/>
          <a:stretch/>
        </p:blipFill>
        <p:spPr>
          <a:xfrm>
            <a:off x="2492788" y="1387938"/>
            <a:ext cx="1953575" cy="190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11800" y="1370275"/>
            <a:ext cx="1904300" cy="190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/>
          <p:nvPr/>
        </p:nvSpPr>
        <p:spPr>
          <a:xfrm>
            <a:off x="486875" y="3541550"/>
            <a:ext cx="16176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2200" strike="sng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Servicio a domicilio</a:t>
            </a:r>
            <a:endParaRPr sz="2100" strike="sng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2"/>
          <p:cNvSpPr txBox="1"/>
          <p:nvPr/>
        </p:nvSpPr>
        <p:spPr>
          <a:xfrm>
            <a:off x="2402925" y="3541550"/>
            <a:ext cx="2230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Personalización de tus</a:t>
            </a:r>
            <a:endParaRPr sz="1900"/>
          </a:p>
        </p:txBody>
      </p:sp>
      <p:sp>
        <p:nvSpPr>
          <p:cNvPr id="174" name="Google Shape;174;p32"/>
          <p:cNvSpPr txBox="1"/>
          <p:nvPr/>
        </p:nvSpPr>
        <p:spPr>
          <a:xfrm>
            <a:off x="4820575" y="3541550"/>
            <a:ext cx="17355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2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Servicio técnico y post-venta</a:t>
            </a:r>
            <a:endParaRPr sz="2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2"/>
          <p:cNvSpPr txBox="1"/>
          <p:nvPr/>
        </p:nvSpPr>
        <p:spPr>
          <a:xfrm>
            <a:off x="6996200" y="3615425"/>
            <a:ext cx="17355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2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Atención al cliente</a:t>
            </a:r>
            <a:endParaRPr sz="2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32"/>
          <p:cNvSpPr/>
          <p:nvPr/>
        </p:nvSpPr>
        <p:spPr>
          <a:xfrm>
            <a:off x="0" y="0"/>
            <a:ext cx="9144000" cy="70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32"/>
          <p:cNvSpPr txBox="1"/>
          <p:nvPr/>
        </p:nvSpPr>
        <p:spPr>
          <a:xfrm>
            <a:off x="145875" y="31050"/>
            <a:ext cx="842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Varios s</a:t>
            </a:r>
            <a:r>
              <a:rPr lang="ca" sz="3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ervicios</a:t>
            </a:r>
            <a:endParaRPr sz="3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8" name="Google Shape;178;p32"/>
          <p:cNvSpPr/>
          <p:nvPr/>
        </p:nvSpPr>
        <p:spPr>
          <a:xfrm>
            <a:off x="533975" y="1578375"/>
            <a:ext cx="1405500" cy="1491900"/>
          </a:xfrm>
          <a:prstGeom prst="mathMultiply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/>
          <p:nvPr/>
        </p:nvSpPr>
        <p:spPr>
          <a:xfrm>
            <a:off x="0" y="0"/>
            <a:ext cx="9144000" cy="70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33"/>
          <p:cNvSpPr txBox="1"/>
          <p:nvPr/>
        </p:nvSpPr>
        <p:spPr>
          <a:xfrm>
            <a:off x="145875" y="31050"/>
            <a:ext cx="842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Público objetivo</a:t>
            </a:r>
            <a:endParaRPr sz="3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85" name="Google Shape;18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75" y="4252350"/>
            <a:ext cx="891124" cy="8911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6" name="Google Shape;186;p33"/>
          <p:cNvGraphicFramePr/>
          <p:nvPr/>
        </p:nvGraphicFramePr>
        <p:xfrm>
          <a:off x="952500" y="876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{196B9340-A7A8-4E68-B63D-A81CB92286F8}</a:tableStyleId>
              </a:tblPr>
              <a:tblGrid>
                <a:gridCol w="3619500"/>
                <a:gridCol w="3619500"/>
              </a:tblGrid>
              <a:tr h="1223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>
                          <a:solidFill>
                            <a:schemeClr val="lt1"/>
                          </a:solidFill>
                        </a:rPr>
                        <a:t>Amantes de las mascotas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1000">
                          <a:solidFill>
                            <a:schemeClr val="lt1"/>
                          </a:solidFill>
                        </a:rPr>
                        <a:t>Están dispuestos a invertir en su bienestar y alimentación de alta calidad.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>
                          <a:solidFill>
                            <a:schemeClr val="lt1"/>
                          </a:solidFill>
                        </a:rPr>
                        <a:t>Propietarios ocupados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1000">
                          <a:solidFill>
                            <a:schemeClr val="lt1"/>
                          </a:solidFill>
                        </a:rPr>
                        <a:t>Prefieren servicios que les ahorren tiempo y les permitan recibir productos de forma regular.</a:t>
                      </a:r>
                      <a:endParaRPr b="1" sz="10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2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>
                          <a:solidFill>
                            <a:schemeClr val="lt1"/>
                          </a:solidFill>
                        </a:rPr>
                        <a:t>Milennials / Gen Z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1000">
                          <a:solidFill>
                            <a:schemeClr val="lt1"/>
                          </a:solidFill>
                        </a:rPr>
                        <a:t>Estos grupos muestran un fuerte interés en el bienestar de sus mascotas y en la conveniencia de las compras en línea.</a:t>
                      </a:r>
                      <a:r>
                        <a:rPr b="1" lang="ca" sz="1000"/>
                        <a:t> </a:t>
                      </a:r>
                      <a:endParaRPr b="1"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>
                          <a:solidFill>
                            <a:schemeClr val="lt1"/>
                          </a:solidFill>
                        </a:rPr>
                        <a:t>Propietarios preocupados por la salud de sus mascotas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1000">
                          <a:solidFill>
                            <a:schemeClr val="lt1"/>
                          </a:solidFill>
                        </a:rPr>
                        <a:t>Dispuestos a pagar más por alimentos naturales, orgánicos y de alta calidad que contribuyan a la salud y longevidad de sus animales.</a:t>
                      </a:r>
                      <a:endParaRPr b="1" sz="10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87" name="Google Shape;187;p33"/>
          <p:cNvGraphicFramePr/>
          <p:nvPr/>
        </p:nvGraphicFramePr>
        <p:xfrm>
          <a:off x="952500" y="3662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{196B9340-A7A8-4E68-B63D-A81CB92286F8}</a:tableStyleId>
              </a:tblPr>
              <a:tblGrid>
                <a:gridCol w="7239000"/>
              </a:tblGrid>
              <a:tr h="8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>
                          <a:solidFill>
                            <a:schemeClr val="lt1"/>
                          </a:solidFill>
                        </a:rPr>
                        <a:t>Personas que viven en zonas alejadas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ca" sz="1000">
                          <a:solidFill>
                            <a:schemeClr val="lt1"/>
                          </a:solidFill>
                        </a:rPr>
                        <a:t>Personas que viven en áreas donde puede ser más difícil acceder a tiendas especializadas en productos para mascotas y que prefieren la comodidad de recibir productos directamente en sus hogares.</a:t>
                      </a:r>
                      <a:endParaRPr b="1" sz="10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/>
          <p:nvPr/>
        </p:nvSpPr>
        <p:spPr>
          <a:xfrm>
            <a:off x="0" y="0"/>
            <a:ext cx="9144000" cy="70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34"/>
          <p:cNvSpPr txBox="1"/>
          <p:nvPr/>
        </p:nvSpPr>
        <p:spPr>
          <a:xfrm>
            <a:off x="1902900" y="2103750"/>
            <a:ext cx="533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4" name="Google Shape;19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5251" y="615900"/>
            <a:ext cx="6193500" cy="463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4"/>
          <p:cNvSpPr txBox="1"/>
          <p:nvPr/>
        </p:nvSpPr>
        <p:spPr>
          <a:xfrm>
            <a:off x="112275" y="31050"/>
            <a:ext cx="5607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3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La Competencia</a:t>
            </a:r>
            <a:r>
              <a:rPr lang="ca" sz="3000">
                <a:solidFill>
                  <a:srgbClr val="AFC6E5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 </a:t>
            </a:r>
            <a:endParaRPr sz="4900">
              <a:solidFill>
                <a:srgbClr val="AFC6E5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emelia template">
  <a:themeElements>
    <a:clrScheme name="Custom 347">
      <a:dk1>
        <a:srgbClr val="073763"/>
      </a:dk1>
      <a:lt1>
        <a:srgbClr val="FFFFFF"/>
      </a:lt1>
      <a:dk2>
        <a:srgbClr val="3F4247"/>
      </a:dk2>
      <a:lt2>
        <a:srgbClr val="CFD9E1"/>
      </a:lt2>
      <a:accent1>
        <a:srgbClr val="6FA8DC"/>
      </a:accent1>
      <a:accent2>
        <a:srgbClr val="0B5394"/>
      </a:accent2>
      <a:accent3>
        <a:srgbClr val="9FC5E8"/>
      </a:accent3>
      <a:accent4>
        <a:srgbClr val="CFD9E1"/>
      </a:accent4>
      <a:accent5>
        <a:srgbClr val="A1EFFF"/>
      </a:accent5>
      <a:accent6>
        <a:srgbClr val="5AB1C9"/>
      </a:accent6>
      <a:hlink>
        <a:srgbClr val="0B539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